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2"/>
  </p:sldMasterIdLst>
  <p:notesMasterIdLst>
    <p:notesMasterId r:id="rId40"/>
  </p:notesMasterIdLst>
  <p:handoutMasterIdLst>
    <p:handoutMasterId r:id="rId41"/>
  </p:handoutMasterIdLst>
  <p:sldIdLst>
    <p:sldId id="256" r:id="rId3"/>
    <p:sldId id="277" r:id="rId4"/>
    <p:sldId id="312" r:id="rId5"/>
    <p:sldId id="295" r:id="rId6"/>
    <p:sldId id="299" r:id="rId7"/>
    <p:sldId id="305" r:id="rId8"/>
    <p:sldId id="304" r:id="rId9"/>
    <p:sldId id="296" r:id="rId10"/>
    <p:sldId id="297" r:id="rId11"/>
    <p:sldId id="303" r:id="rId12"/>
    <p:sldId id="298" r:id="rId13"/>
    <p:sldId id="300" r:id="rId14"/>
    <p:sldId id="301" r:id="rId15"/>
    <p:sldId id="302" r:id="rId16"/>
    <p:sldId id="265" r:id="rId17"/>
    <p:sldId id="279" r:id="rId18"/>
    <p:sldId id="280" r:id="rId19"/>
    <p:sldId id="281" r:id="rId20"/>
    <p:sldId id="282" r:id="rId21"/>
    <p:sldId id="283" r:id="rId22"/>
    <p:sldId id="278" r:id="rId23"/>
    <p:sldId id="285" r:id="rId24"/>
    <p:sldId id="287" r:id="rId25"/>
    <p:sldId id="286" r:id="rId26"/>
    <p:sldId id="288" r:id="rId27"/>
    <p:sldId id="289" r:id="rId28"/>
    <p:sldId id="290" r:id="rId29"/>
    <p:sldId id="308" r:id="rId30"/>
    <p:sldId id="306" r:id="rId31"/>
    <p:sldId id="310" r:id="rId32"/>
    <p:sldId id="307" r:id="rId33"/>
    <p:sldId id="309" r:id="rId34"/>
    <p:sldId id="311" r:id="rId35"/>
    <p:sldId id="313" r:id="rId36"/>
    <p:sldId id="314" r:id="rId37"/>
    <p:sldId id="315" r:id="rId38"/>
    <p:sldId id="274" r:id="rId3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tislav Martynyuk" initials="MM" lastIdx="3" clrIdx="0">
    <p:extLst>
      <p:ext uri="{19B8F6BF-5375-455C-9EA6-DF929625EA0E}">
        <p15:presenceInfo xmlns:p15="http://schemas.microsoft.com/office/powerpoint/2012/main" userId="220a1f50e057b9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337"/>
    <a:srgbClr val="71A23D"/>
    <a:srgbClr val="425B29"/>
    <a:srgbClr val="80BB6B"/>
    <a:srgbClr val="CFF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8" autoAdjust="0"/>
    <p:restoredTop sz="94660"/>
  </p:normalViewPr>
  <p:slideViewPr>
    <p:cSldViewPr showGuides="1">
      <p:cViewPr>
        <p:scale>
          <a:sx n="99" d="100"/>
          <a:sy n="99" d="100"/>
        </p:scale>
        <p:origin x="-304" y="14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ru-RU" smtClean="0"/>
              <a:t>25.01.2019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ru-RU" smtClean="0"/>
              <a:pPr/>
              <a:t>25.01.2019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Relationship Id="rId9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pm-guide.de/2016/06/12/scientific-performance-benchmark-of-open-source-bpmn-engines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amunda.com/learn/community/#roadma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technetwork/java/javase/downloads/jdk8-downloads-2133151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amunda.org/release/camunda-bpm/tomcat/7.10/camunda-bpm-tomcat-7.10.0.tar.gz?__hstc=252030934.48bd143a05bcd6377ab2d01468408704.1526896213224.1544020387991.1544027937821.27&amp;__hssc=252030934.5.1548438951363&amp;__hsfp=4257730963" TargetMode="External"/><Relationship Id="rId2" Type="http://schemas.openxmlformats.org/officeDocument/2006/relationships/hyperlink" Target="https://camunda.co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camunda-welcome/index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unico.com/" TargetMode="External"/><Relationship Id="rId2" Type="http://schemas.openxmlformats.org/officeDocument/2006/relationships/hyperlink" Target="mailto:info@Reunico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4892" y="2185168"/>
            <a:ext cx="4445423" cy="831480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BPM</a:t>
            </a:r>
            <a:endParaRPr lang="ru-RU" sz="4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0493463-4051-074E-A514-50FB60227AF9}"/>
              </a:ext>
            </a:extLst>
          </p:cNvPr>
          <p:cNvSpPr txBox="1">
            <a:spLocks/>
          </p:cNvSpPr>
          <p:nvPr/>
        </p:nvSpPr>
        <p:spPr>
          <a:xfrm>
            <a:off x="770054" y="3429000"/>
            <a:ext cx="9356806" cy="2016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Система управления бизнес-процессами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3391B5-C7A6-854F-838D-956F7BA64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764704"/>
            <a:ext cx="4000945" cy="1008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4E574B-C2AB-D34A-9523-B257E6425E53}"/>
              </a:ext>
            </a:extLst>
          </p:cNvPr>
          <p:cNvSpPr txBox="1"/>
          <p:nvPr/>
        </p:nvSpPr>
        <p:spPr>
          <a:xfrm>
            <a:off x="909836" y="4293096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Вебинар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  / 2019-01-26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Москва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/ BPMN / BPMS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06784-CCFF-DE44-A0EC-7D705E2D1F54}"/>
              </a:ext>
            </a:extLst>
          </p:cNvPr>
          <p:cNvSpPr txBox="1"/>
          <p:nvPr/>
        </p:nvSpPr>
        <p:spPr>
          <a:xfrm>
            <a:off x="1065212" y="1556792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 диаграммы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</a:t>
            </a:r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228C78-DD0F-3440-B93E-B6EED3DC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8" y="2204864"/>
            <a:ext cx="112649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621804" y="260648"/>
            <a:ext cx="3445024" cy="1008112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Существующие решения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AF9E2EE-362A-2742-987D-5C205847C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0"/>
            <a:ext cx="6552728" cy="6845261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D3F8FE42-8AB1-B04F-BAFA-25D6DF861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3" y="1216325"/>
            <a:ext cx="1932682" cy="1447646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61FDF6E6-AB56-7B46-B6EC-B3A4B459B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65" y="2131197"/>
            <a:ext cx="1722487" cy="172248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4EC5F1-26CE-C749-9282-EFCEF36C3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38" y="3901735"/>
            <a:ext cx="3187367" cy="6957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C9189B-7E4E-3E49-84B7-46EB2BA4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374" y="361004"/>
            <a:ext cx="1905000" cy="1905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E0068-37D9-2548-9BC6-2980E4698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8383" y="2459608"/>
            <a:ext cx="3063354" cy="8005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0EC8B98-5567-7343-A0F1-D5995D4386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280" y="4555403"/>
            <a:ext cx="2083560" cy="994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527DDD-7AF6-9547-8C37-F58D56D5CAC7}"/>
              </a:ext>
            </a:extLst>
          </p:cNvPr>
          <p:cNvSpPr txBox="1"/>
          <p:nvPr/>
        </p:nvSpPr>
        <p:spPr>
          <a:xfrm>
            <a:off x="3425374" y="5719744"/>
            <a:ext cx="122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BPEL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C71DF-BD32-314D-9063-C4EF08799027}"/>
              </a:ext>
            </a:extLst>
          </p:cNvPr>
          <p:cNvSpPr txBox="1"/>
          <p:nvPr/>
        </p:nvSpPr>
        <p:spPr>
          <a:xfrm>
            <a:off x="261765" y="3422630"/>
            <a:ext cx="172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Lombardi BPM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AD54AE-DC17-B642-A927-3712BA0D2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979" y="5487392"/>
            <a:ext cx="2903334" cy="695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08B26C-311B-4E48-BDBE-D4D035D5FE23}"/>
              </a:ext>
            </a:extLst>
          </p:cNvPr>
          <p:cNvSpPr txBox="1"/>
          <p:nvPr/>
        </p:nvSpPr>
        <p:spPr>
          <a:xfrm>
            <a:off x="1375516" y="6209493"/>
            <a:ext cx="204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Популяризаторы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 </a:t>
            </a:r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России</a:t>
            </a:r>
          </a:p>
        </p:txBody>
      </p:sp>
    </p:spTree>
    <p:extLst>
      <p:ext uri="{BB962C8B-B14F-4D97-AF65-F5344CB8AC3E}">
        <p14:creationId xmlns:p14="http://schemas.microsoft.com/office/powerpoint/2010/main" val="136923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621804" y="260648"/>
            <a:ext cx="3445024" cy="1008112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Существующие решения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E0068-37D9-2548-9BC6-2980E469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76" y="1442109"/>
            <a:ext cx="3063354" cy="800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1EA771-C306-824B-93A4-2F8F240E05F4}"/>
              </a:ext>
            </a:extLst>
          </p:cNvPr>
          <p:cNvSpPr txBox="1"/>
          <p:nvPr/>
        </p:nvSpPr>
        <p:spPr>
          <a:xfrm>
            <a:off x="645876" y="3556029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отделилась от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проекта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Activiti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fork)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 2013 году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83E66-F19F-8D40-97B6-DA0A29F8C208}"/>
              </a:ext>
            </a:extLst>
          </p:cNvPr>
          <p:cNvSpPr txBox="1"/>
          <p:nvPr/>
        </p:nvSpPr>
        <p:spPr>
          <a:xfrm>
            <a:off x="621804" y="2497276"/>
            <a:ext cx="5135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Основана двумя бывшими разработчиками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jBPM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перешедшими из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 Hat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Alfresco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9D8C7-C84D-2A4A-BFA5-6EEBF34059C0}"/>
              </a:ext>
            </a:extLst>
          </p:cNvPr>
          <p:cNvSpPr txBox="1"/>
          <p:nvPr/>
        </p:nvSpPr>
        <p:spPr>
          <a:xfrm>
            <a:off x="621804" y="3165152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Alfresco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ведущий спонсор проекта.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056ECC-EB14-B347-AA49-661721E1E9F5}"/>
              </a:ext>
            </a:extLst>
          </p:cNvPr>
          <p:cNvSpPr txBox="1"/>
          <p:nvPr/>
        </p:nvSpPr>
        <p:spPr>
          <a:xfrm>
            <a:off x="650857" y="4555513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Менее емкая реализация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</a:t>
            </a:r>
          </a:p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Отсутствует поддержка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DMN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CMMN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71904-8C2C-404B-B59C-D44DBE929C3E}"/>
              </a:ext>
            </a:extLst>
          </p:cNvPr>
          <p:cNvSpPr txBox="1"/>
          <p:nvPr/>
        </p:nvSpPr>
        <p:spPr>
          <a:xfrm>
            <a:off x="645078" y="5106545"/>
            <a:ext cx="54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Производительность ниже чем у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Camunda:</a:t>
            </a:r>
          </a:p>
          <a:p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http://www.bpm-guide.de/2016/06/12/scientific-performance-benchmark-of-open-source-bpmn-engines/</a:t>
            </a:r>
            <a:endParaRPr lang="en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4310BF-7F79-5341-A0E6-589C0702C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899428"/>
            <a:ext cx="6058631" cy="512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621804" y="260648"/>
            <a:ext cx="3445024" cy="1008112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Существующие решения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83E66-F19F-8D40-97B6-DA0A29F8C208}"/>
              </a:ext>
            </a:extLst>
          </p:cNvPr>
          <p:cNvSpPr txBox="1"/>
          <p:nvPr/>
        </p:nvSpPr>
        <p:spPr>
          <a:xfrm>
            <a:off x="621804" y="2497276"/>
            <a:ext cx="513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стек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российская разработка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9D8C7-C84D-2A4A-BFA5-6EEBF34059C0}"/>
              </a:ext>
            </a:extLst>
          </p:cNvPr>
          <p:cNvSpPr txBox="1"/>
          <p:nvPr/>
        </p:nvSpPr>
        <p:spPr>
          <a:xfrm>
            <a:off x="1229846" y="3213724"/>
            <a:ext cx="3215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Удобное моделирование, с пошаговой отладкой сценариев, процессов, пользовательских форм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381A46-A854-F848-BFE6-35B4DD3F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8" y="1431380"/>
            <a:ext cx="2903334" cy="695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A902AA-8958-9A4A-AC43-89EC3B2147B3}"/>
              </a:ext>
            </a:extLst>
          </p:cNvPr>
          <p:cNvSpPr txBox="1"/>
          <p:nvPr/>
        </p:nvSpPr>
        <p:spPr>
          <a:xfrm>
            <a:off x="890866" y="4593026"/>
            <a:ext cx="424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Готовая коробка с интеграцией с 1С Предприятие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17768-523A-4E4A-BE7B-CCC11533F39D}"/>
              </a:ext>
            </a:extLst>
          </p:cNvPr>
          <p:cNvSpPr txBox="1"/>
          <p:nvPr/>
        </p:nvSpPr>
        <p:spPr>
          <a:xfrm>
            <a:off x="5135228" y="2482178"/>
            <a:ext cx="3215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Тяжеловесные компоненты, в частности графический редактор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5B8B3-2150-AA4C-BD75-D38C3BE70683}"/>
              </a:ext>
            </a:extLst>
          </p:cNvPr>
          <p:cNvSpPr txBox="1"/>
          <p:nvPr/>
        </p:nvSpPr>
        <p:spPr>
          <a:xfrm>
            <a:off x="4582244" y="3991393"/>
            <a:ext cx="3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Недорогая</a:t>
            </a:r>
          </a:p>
        </p:txBody>
      </p:sp>
    </p:spTree>
    <p:extLst>
      <p:ext uri="{BB962C8B-B14F-4D97-AF65-F5344CB8AC3E}">
        <p14:creationId xmlns:p14="http://schemas.microsoft.com/office/powerpoint/2010/main" val="381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621804" y="260648"/>
            <a:ext cx="3445024" cy="1008112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Существующие решения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95BA725-066F-9B47-87C4-DD4503443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91" y="1766220"/>
            <a:ext cx="1932682" cy="1447646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2E7F2FF3-3670-B640-8147-93A11FE81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628800"/>
            <a:ext cx="1722487" cy="17224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6E0103-1E2B-9646-84EE-A7A96EACA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92" y="2142149"/>
            <a:ext cx="3187367" cy="6957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B217A-D574-0F4B-AC61-DF6730C88471}"/>
              </a:ext>
            </a:extLst>
          </p:cNvPr>
          <p:cNvSpPr txBox="1"/>
          <p:nvPr/>
        </p:nvSpPr>
        <p:spPr>
          <a:xfrm>
            <a:off x="1125860" y="3429000"/>
            <a:ext cx="7056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Дорогостоящие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Высокая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TCO)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Закрытый код и архитектура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Тяжеловесные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Работают в проприетарном стеке технологий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Неполная поддержка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Сложно квалифицировать специалистов</a:t>
            </a:r>
          </a:p>
        </p:txBody>
      </p:sp>
    </p:spTree>
    <p:extLst>
      <p:ext uri="{BB962C8B-B14F-4D97-AF65-F5344CB8AC3E}">
        <p14:creationId xmlns:p14="http://schemas.microsoft.com/office/powerpoint/2010/main" val="46460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EAFC41BD-6E52-BB41-88FD-EBB48C4D05A2}"/>
              </a:ext>
            </a:extLst>
          </p:cNvPr>
          <p:cNvSpPr/>
          <p:nvPr/>
        </p:nvSpPr>
        <p:spPr>
          <a:xfrm>
            <a:off x="1053852" y="3904134"/>
            <a:ext cx="3960440" cy="175711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ТАКОЕ  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BPM?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04939B-FE8B-6B44-AB54-ACB321C91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836" y="1268760"/>
            <a:ext cx="2302987" cy="2406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4D2980-2CEF-F94A-A0F2-609F4CB3432B}"/>
              </a:ext>
            </a:extLst>
          </p:cNvPr>
          <p:cNvSpPr txBox="1"/>
          <p:nvPr/>
        </p:nvSpPr>
        <p:spPr>
          <a:xfrm>
            <a:off x="3215205" y="1772816"/>
            <a:ext cx="71287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Платформа с открытым исходным кодом, обеспечивающая реализацию стандартов: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 (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автоматизация рабочих процессов),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DMN (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управление бизнес-правилами) и 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CMMN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(событийно-ориентированный подход к управлению процессами)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6FB6E-3B61-6F41-A2E8-CED6579D303F}"/>
              </a:ext>
            </a:extLst>
          </p:cNvPr>
          <p:cNvSpPr txBox="1"/>
          <p:nvPr/>
        </p:nvSpPr>
        <p:spPr>
          <a:xfrm>
            <a:off x="1197868" y="4204248"/>
            <a:ext cx="366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Основатели 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Services, </a:t>
            </a:r>
            <a:r>
              <a:rPr lang="ru-RU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компании-разработчика 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Camunda, </a:t>
            </a:r>
            <a:r>
              <a:rPr lang="ru-RU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также являются со-авторами стандарта 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 2.0.</a:t>
            </a:r>
            <a:endParaRPr lang="ru-RU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E9FF3-F278-9140-807C-0652DF1826F8}"/>
              </a:ext>
            </a:extLst>
          </p:cNvPr>
          <p:cNvSpPr txBox="1"/>
          <p:nvPr/>
        </p:nvSpPr>
        <p:spPr>
          <a:xfrm>
            <a:off x="5158308" y="3926663"/>
            <a:ext cx="5838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Открытый исходный код (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Community-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версия)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Apache 2.0 / MIT </a:t>
            </a: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лицензии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Технологический стек, основанный на популярном языке программирования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КОМПОНЕНТЫ СИСТЕМЫ (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COMMUNITY)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AD552E-DFBD-D347-9A63-F4CFC32F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268760"/>
            <a:ext cx="8917632" cy="50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КОМПОНЕНТЫ СИСТЕМЫ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(COMMUNITY)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7E3FB8A-A8F5-A145-AE1E-9C5C089D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2442"/>
              </p:ext>
            </p:extLst>
          </p:nvPr>
        </p:nvGraphicFramePr>
        <p:xfrm>
          <a:off x="1097237" y="1484784"/>
          <a:ext cx="8917632" cy="40233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332879">
                  <a:extLst>
                    <a:ext uri="{9D8B030D-6E8A-4147-A177-3AD203B41FA5}">
                      <a16:colId xmlns:a16="http://schemas.microsoft.com/office/drawing/2014/main" val="868718025"/>
                    </a:ext>
                  </a:extLst>
                </a:gridCol>
                <a:gridCol w="6584753">
                  <a:extLst>
                    <a:ext uri="{9D8B030D-6E8A-4147-A177-3AD203B41FA5}">
                      <a16:colId xmlns:a16="http://schemas.microsoft.com/office/drawing/2014/main" val="2840319300"/>
                    </a:ext>
                  </a:extLst>
                </a:gridCol>
              </a:tblGrid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Camunda Modeler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Кросс-платформенное приложение для моделирования бизнес-процессов. Поддерживает нотации: 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BPMN 2.0, DMN 1.1, CMMN 1.1.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348752"/>
                  </a:ext>
                </a:extLst>
              </a:tr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Camunda Tasklist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Веб-приложение для выполнения задач, требующих участия пользователя (ввод и просмотр данных)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150374"/>
                  </a:ext>
                </a:extLst>
              </a:tr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Camunda Cockpit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Веб-приложение, обеспечивающее мониторинг и управление бизнес-процессами (интерфейс владельца или оператора бизнес-процесса)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82252"/>
                  </a:ext>
                </a:extLst>
              </a:tr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Camunda Admin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Веб-приложение, интерфейс администратора системы. Управление пользователями, группами, авторизациями.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881556"/>
                  </a:ext>
                </a:extLst>
              </a:tr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REST/Java API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Программный интерфейс системы, обеспечивающий взаимодействие как с внешними 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(REST), </a:t>
                      </a:r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так и внутренними 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(Java) </a:t>
                      </a:r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компонентами.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880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3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КОМПОНЕНТЫ СИСТЕМЫ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(ENTERPRISE)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8E5F1C-FB3C-3343-814F-3C6EE3E9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340768"/>
            <a:ext cx="9339697" cy="50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9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КОМПОНЕНТЫ СИСТЕМЫ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(ENTERPRISE)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7E3FB8A-A8F5-A145-AE1E-9C5C089D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160030"/>
              </p:ext>
            </p:extLst>
          </p:nvPr>
        </p:nvGraphicFramePr>
        <p:xfrm>
          <a:off x="1097237" y="1484784"/>
          <a:ext cx="8917632" cy="292608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332879">
                  <a:extLst>
                    <a:ext uri="{9D8B030D-6E8A-4147-A177-3AD203B41FA5}">
                      <a16:colId xmlns:a16="http://schemas.microsoft.com/office/drawing/2014/main" val="868718025"/>
                    </a:ext>
                  </a:extLst>
                </a:gridCol>
                <a:gridCol w="6584753">
                  <a:extLst>
                    <a:ext uri="{9D8B030D-6E8A-4147-A177-3AD203B41FA5}">
                      <a16:colId xmlns:a16="http://schemas.microsoft.com/office/drawing/2014/main" val="2840319300"/>
                    </a:ext>
                  </a:extLst>
                </a:gridCol>
              </a:tblGrid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Enterprise Cockpit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Расширенная версия 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Camunda Cockpit, </a:t>
                      </a:r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содержащая в себе дополнительные функции: развертывание описаний процессов, остановка и перезапуск экземпляров процессов, расширенный поиск по экземплярам процессов, инспектирование пользовательских задач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история процессов, миграция экземпляров процессов между версиями.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82252"/>
                  </a:ext>
                </a:extLst>
              </a:tr>
              <a:tr h="14595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Camunda Optimize</a:t>
                      </a:r>
                      <a:endParaRPr lang="ru-RU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Оптимизация и улучшение бизнес-процессов, выявление «узких мест»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ru-RU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отчеты и «тепловые карты» процессов.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881556"/>
                  </a:ext>
                </a:extLst>
              </a:tr>
            </a:tbl>
          </a:graphicData>
        </a:graphic>
      </p:graphicFrame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AD9B484-2723-6041-8A4F-68938FF8A9C0}"/>
              </a:ext>
            </a:extLst>
          </p:cNvPr>
          <p:cNvSpPr/>
          <p:nvPr/>
        </p:nvSpPr>
        <p:spPr>
          <a:xfrm>
            <a:off x="1097237" y="4581128"/>
            <a:ext cx="8917632" cy="5040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Доступны по подписке</a:t>
            </a:r>
          </a:p>
        </p:txBody>
      </p:sp>
    </p:spTree>
    <p:extLst>
      <p:ext uri="{BB962C8B-B14F-4D97-AF65-F5344CB8AC3E}">
        <p14:creationId xmlns:p14="http://schemas.microsoft.com/office/powerpoint/2010/main" val="18333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человек, внутренний, сидит, стена&#10;&#10;&#10;&#10;Описание создано автоматически">
            <a:extLst>
              <a:ext uri="{FF2B5EF4-FFF2-40B4-BE49-F238E27FC236}">
                <a16:creationId xmlns:a16="http://schemas.microsoft.com/office/drawing/2014/main" id="{A8B4FB2E-6579-254A-B62D-F8B8AB2B0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9"/>
          <a:stretch/>
        </p:blipFill>
        <p:spPr>
          <a:xfrm>
            <a:off x="1197868" y="1052736"/>
            <a:ext cx="3582640" cy="4153962"/>
          </a:xfrm>
          <a:prstGeom prst="teardrop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4D3A0-299E-C54E-93E7-E5E9FB4FC3E1}"/>
              </a:ext>
            </a:extLst>
          </p:cNvPr>
          <p:cNvSpPr txBox="1"/>
          <p:nvPr/>
        </p:nvSpPr>
        <p:spPr>
          <a:xfrm>
            <a:off x="5230316" y="2026111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Мстислав Мартынюк</a:t>
            </a: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dirty="0">
                <a:solidFill>
                  <a:srgbClr val="5D83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Руководитель проектов</a:t>
            </a:r>
          </a:p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Компания «Реюнико»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AF26ED-C738-5742-8DB5-A06245C4A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292" y="3610287"/>
            <a:ext cx="3582640" cy="68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OPTIMIZE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85D6147-D4B3-EE4C-A7F7-C849F2A74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340768"/>
            <a:ext cx="7704856" cy="51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СПОСОБЫ ИМПЛЕМЕНТАЦИИ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5211C-AF3D-AD4B-AE4C-2F0CE69D2904}"/>
              </a:ext>
            </a:extLst>
          </p:cNvPr>
          <p:cNvSpPr txBox="1"/>
          <p:nvPr/>
        </p:nvSpPr>
        <p:spPr>
          <a:xfrm>
            <a:off x="1125860" y="1784770"/>
            <a:ext cx="936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Встраивание в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Java-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приложения в качестве библиотеки или общей библиотеки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5F91C-A76A-8846-9B72-99699C25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2886337"/>
            <a:ext cx="4021088" cy="21175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8CE4A8-68E3-2C48-98A9-CBBB8841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680" y="2778224"/>
            <a:ext cx="46355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СПОСОБЫ ИМПЛЕМЕНТАЦИИ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5211C-AF3D-AD4B-AE4C-2F0CE69D2904}"/>
              </a:ext>
            </a:extLst>
          </p:cNvPr>
          <p:cNvSpPr txBox="1"/>
          <p:nvPr/>
        </p:nvSpPr>
        <p:spPr>
          <a:xfrm>
            <a:off x="1125860" y="1484784"/>
            <a:ext cx="936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Standalone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сервер процессов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979F6C-BA7B-B14A-AD2C-223420B9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2166926"/>
            <a:ext cx="7106890" cy="3594499"/>
          </a:xfrm>
          <a:prstGeom prst="rect">
            <a:avLst/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5797856D-DE92-3E4A-A91C-2153CCB32849}"/>
              </a:ext>
            </a:extLst>
          </p:cNvPr>
          <p:cNvSpPr/>
          <p:nvPr/>
        </p:nvSpPr>
        <p:spPr>
          <a:xfrm>
            <a:off x="7728694" y="2480942"/>
            <a:ext cx="3046238" cy="25922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Движок </a:t>
            </a:r>
            <a:r>
              <a:rPr lang="en-US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</a:t>
            </a:r>
            <a:r>
              <a:rPr lang="ru-RU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доступен для внешних приложений по сети, через </a:t>
            </a:r>
            <a:r>
              <a:rPr lang="en-US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 API.</a:t>
            </a:r>
          </a:p>
          <a:p>
            <a:pPr algn="ctr"/>
            <a:endParaRPr lang="en-US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ru-RU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Также доступны другие способы взаимодействия: </a:t>
            </a:r>
            <a:r>
              <a:rPr lang="en-US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SOAP</a:t>
            </a:r>
            <a:r>
              <a:rPr lang="ru-RU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WSDL, JMS,</a:t>
            </a:r>
            <a:endParaRPr lang="ru-RU" sz="16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9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СПОСОБЫ ИМПЛЕМЕНТАЦИИ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5211C-AF3D-AD4B-AE4C-2F0CE69D2904}"/>
              </a:ext>
            </a:extLst>
          </p:cNvPr>
          <p:cNvSpPr txBox="1"/>
          <p:nvPr/>
        </p:nvSpPr>
        <p:spPr>
          <a:xfrm>
            <a:off x="1077788" y="1556792"/>
            <a:ext cx="936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Кластер – решение для высоконагруженных сред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C8E897-2FEB-3A4E-B3E2-EB0BAA09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2" y="2201332"/>
            <a:ext cx="6797475" cy="3438004"/>
          </a:xfrm>
          <a:prstGeom prst="rect">
            <a:avLst/>
          </a:prstGeom>
        </p:spPr>
      </p:pic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76F692B-5BD8-5C4E-99C3-A7A3FA516DFB}"/>
              </a:ext>
            </a:extLst>
          </p:cNvPr>
          <p:cNvSpPr/>
          <p:nvPr/>
        </p:nvSpPr>
        <p:spPr>
          <a:xfrm>
            <a:off x="7879827" y="2636912"/>
            <a:ext cx="3349055" cy="280831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Также доступны</a:t>
            </a:r>
            <a:r>
              <a:rPr lang="en-US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multy-tenancy </a:t>
            </a:r>
            <a:r>
              <a:rPr lang="ru-RU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режимы – использование </a:t>
            </a:r>
            <a:r>
              <a:rPr lang="en-US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BPM-</a:t>
            </a:r>
            <a:r>
              <a:rPr lang="ru-RU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движка для нескольких тенантов</a:t>
            </a:r>
            <a:r>
              <a:rPr lang="en-US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«арендаторов»)</a:t>
            </a:r>
            <a:r>
              <a:rPr lang="en-US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изолированных пространств.</a:t>
            </a:r>
          </a:p>
        </p:txBody>
      </p:sp>
    </p:spTree>
    <p:extLst>
      <p:ext uri="{BB962C8B-B14F-4D97-AF65-F5344CB8AC3E}">
        <p14:creationId xmlns:p14="http://schemas.microsoft.com/office/powerpoint/2010/main" val="241506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ТРЕБОВАНИЯ К СОВМЕСТИМОСТИ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70045-3A39-1443-8732-728D46364953}"/>
              </a:ext>
            </a:extLst>
          </p:cNvPr>
          <p:cNvSpPr txBox="1"/>
          <p:nvPr/>
        </p:nvSpPr>
        <p:spPr>
          <a:xfrm>
            <a:off x="1197868" y="1484784"/>
            <a:ext cx="93610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Сервера приложений:</a:t>
            </a:r>
          </a:p>
          <a:p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Tomcat 7.0 / 8.0 / 9.0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JBoss Application Server 7.2 and JBoss EAP 6.1 / 6.2 / 6.3 / 6.4 / 7.0 / 7.1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Wildfly Application Server 8.2 / 10.1 / 11.0 / 12.0 / 13.0 / 14.0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IBM WebSphere Application Server 8.5 / 9.0</a:t>
            </a: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Oracle WebLogic Server 12c (12R1,12R2)</a:t>
            </a: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Boot application with embedded Tomcat</a:t>
            </a: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Базы данных: 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 5.6 / 5.7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MariaDB 10.0 / 10.2 / 10.3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Oracle 10g / 11g / 12c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IBM DB2 9.7 /10.1 / 10.5 / 11.1 (excluding IBM z/OS for all versions)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PostgreSQL 9.1 / 9.3 / 9.4 / 9.6 / 10.4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SQL Server 2008 R2/2012/2014/2016</a:t>
            </a: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H2 1.4</a:t>
            </a:r>
          </a:p>
          <a:p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Окружение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JDK:</a:t>
            </a:r>
          </a:p>
          <a:p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Sun/Oracle Hot Spot 7 / 8 / 9 / 10 / 11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IBM® J9 virtual machine (JVM) 7 / 8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OpenJDK 7 / 8 / 9 / 10 / 11</a:t>
            </a:r>
          </a:p>
          <a:p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СЦЕНАРИИ ПРИМЕНЕНИЯ 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DD91E79-F5D6-0940-B98C-C6BBF2DAE6BE}"/>
              </a:ext>
            </a:extLst>
          </p:cNvPr>
          <p:cNvGrpSpPr/>
          <p:nvPr/>
        </p:nvGrpSpPr>
        <p:grpSpPr>
          <a:xfrm>
            <a:off x="5714976" y="1924034"/>
            <a:ext cx="4176464" cy="1893134"/>
            <a:chOff x="1197868" y="1664821"/>
            <a:chExt cx="4176464" cy="18931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C76B9A-05AF-E34B-B4C8-832AE807303A}"/>
                </a:ext>
              </a:extLst>
            </p:cNvPr>
            <p:cNvSpPr txBox="1"/>
            <p:nvPr/>
          </p:nvSpPr>
          <p:spPr>
            <a:xfrm>
              <a:off x="2129036" y="1664821"/>
              <a:ext cx="3245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Автоматизация рабочих процессов «под ключ»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2C6F1E-4927-FC40-A44F-4953E6DC4FA1}"/>
                </a:ext>
              </a:extLst>
            </p:cNvPr>
            <p:cNvSpPr txBox="1"/>
            <p:nvPr/>
          </p:nvSpPr>
          <p:spPr>
            <a:xfrm>
              <a:off x="1197868" y="2603848"/>
              <a:ext cx="37444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Camunda 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развертывается в качестве </a:t>
              </a:r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BPM-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движка, в качестве интерфейса пользователя используется </a:t>
              </a:r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Tasklist, 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либо кастомное приложение.  </a:t>
              </a: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77D70F5-1B22-A443-8163-48D988031B5B}"/>
              </a:ext>
            </a:extLst>
          </p:cNvPr>
          <p:cNvGrpSpPr/>
          <p:nvPr/>
        </p:nvGrpSpPr>
        <p:grpSpPr>
          <a:xfrm>
            <a:off x="984548" y="1816005"/>
            <a:ext cx="4309120" cy="2001163"/>
            <a:chOff x="1065212" y="1556792"/>
            <a:chExt cx="4309120" cy="2001163"/>
          </a:xfrm>
        </p:grpSpPr>
        <p:pic>
          <p:nvPicPr>
            <p:cNvPr id="10" name="Рисунок 9" descr="Гистограмма">
              <a:extLst>
                <a:ext uri="{FF2B5EF4-FFF2-40B4-BE49-F238E27FC236}">
                  <a16:creationId xmlns:a16="http://schemas.microsoft.com/office/drawing/2014/main" id="{4619BD0D-B0D6-1F4D-9361-F36EF0F34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5212" y="1556792"/>
              <a:ext cx="1047056" cy="10470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F38BF-EEDF-7247-9811-5DA4290BF4FB}"/>
                </a:ext>
              </a:extLst>
            </p:cNvPr>
            <p:cNvSpPr txBox="1"/>
            <p:nvPr/>
          </p:nvSpPr>
          <p:spPr>
            <a:xfrm>
              <a:off x="2129036" y="1664821"/>
              <a:ext cx="32452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Визуализация, онлайн-мониторинг и оптимизация бизнес-процессов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6B4167-F35C-D948-8D6D-9EFF3C6764CE}"/>
                </a:ext>
              </a:extLst>
            </p:cNvPr>
            <p:cNvSpPr txBox="1"/>
            <p:nvPr/>
          </p:nvSpPr>
          <p:spPr>
            <a:xfrm>
              <a:off x="1197868" y="2603848"/>
              <a:ext cx="37444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Camunda 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встраивается во внешнюю систему или интегрируется с ней, собирая информацию о процессах (</a:t>
              </a:r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Cockpit + Optimize)</a:t>
              </a:r>
              <a:endPara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06BDC03-03E1-B048-9FB4-449A7A8C27FE}"/>
              </a:ext>
            </a:extLst>
          </p:cNvPr>
          <p:cNvGrpSpPr/>
          <p:nvPr/>
        </p:nvGrpSpPr>
        <p:grpSpPr>
          <a:xfrm>
            <a:off x="1114500" y="4077909"/>
            <a:ext cx="4178052" cy="1509898"/>
            <a:chOff x="1197868" y="1832614"/>
            <a:chExt cx="4178052" cy="15098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5C3171-FAF3-D641-B7C6-68C1D35294B0}"/>
                </a:ext>
              </a:extLst>
            </p:cNvPr>
            <p:cNvSpPr txBox="1"/>
            <p:nvPr/>
          </p:nvSpPr>
          <p:spPr>
            <a:xfrm>
              <a:off x="2130624" y="1832614"/>
              <a:ext cx="3245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Репозиторий бизнес-правил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1BEC6E-FB84-3D42-B4BC-A804AAB852D7}"/>
                </a:ext>
              </a:extLst>
            </p:cNvPr>
            <p:cNvSpPr txBox="1"/>
            <p:nvPr/>
          </p:nvSpPr>
          <p:spPr>
            <a:xfrm>
              <a:off x="1197868" y="2603848"/>
              <a:ext cx="37444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Camunda 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используется для хранения бизнес-правил, в качестве </a:t>
              </a:r>
              <a:r>
                <a:rPr lang="ru-RU" sz="14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бэк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-энда для калькуляторов, скоринговых систем.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3214AEF-3413-2C41-9F58-1704A7FD785E}"/>
              </a:ext>
            </a:extLst>
          </p:cNvPr>
          <p:cNvGrpSpPr/>
          <p:nvPr/>
        </p:nvGrpSpPr>
        <p:grpSpPr>
          <a:xfrm>
            <a:off x="5714976" y="4077909"/>
            <a:ext cx="4176464" cy="1725341"/>
            <a:chOff x="1197868" y="1832614"/>
            <a:chExt cx="4176464" cy="17253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EDC57C-1553-3442-A707-64C06501A531}"/>
                </a:ext>
              </a:extLst>
            </p:cNvPr>
            <p:cNvSpPr txBox="1"/>
            <p:nvPr/>
          </p:nvSpPr>
          <p:spPr>
            <a:xfrm>
              <a:off x="2129036" y="1832614"/>
              <a:ext cx="3245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Интеграционный слой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8C3110-84F5-7C40-AF36-20772C1ADEDA}"/>
                </a:ext>
              </a:extLst>
            </p:cNvPr>
            <p:cNvSpPr txBox="1"/>
            <p:nvPr/>
          </p:nvSpPr>
          <p:spPr>
            <a:xfrm>
              <a:off x="1197868" y="2603848"/>
              <a:ext cx="37444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Camunda </a:t>
              </a:r>
              <a:r>
                <a:rPr lang="ru-RU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используется в качестве интеграционного решения, позволяющего связывать между собой системы, данные и процессы.</a:t>
              </a:r>
            </a:p>
          </p:txBody>
        </p:sp>
      </p:grpSp>
      <p:pic>
        <p:nvPicPr>
          <p:cNvPr id="28" name="Рисунок 27" descr="Собрание">
            <a:extLst>
              <a:ext uri="{FF2B5EF4-FFF2-40B4-BE49-F238E27FC236}">
                <a16:creationId xmlns:a16="http://schemas.microsoft.com/office/drawing/2014/main" id="{D08F5029-5143-A243-8358-05F61EF4C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744" y="1804659"/>
            <a:ext cx="914400" cy="914400"/>
          </a:xfrm>
          <a:prstGeom prst="rect">
            <a:avLst/>
          </a:prstGeom>
        </p:spPr>
      </p:pic>
      <p:pic>
        <p:nvPicPr>
          <p:cNvPr id="30" name="Рисунок 29" descr="Контракт">
            <a:extLst>
              <a:ext uri="{FF2B5EF4-FFF2-40B4-BE49-F238E27FC236}">
                <a16:creationId xmlns:a16="http://schemas.microsoft.com/office/drawing/2014/main" id="{597264BB-694E-F144-ACE4-D9E93C465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500" y="3791470"/>
            <a:ext cx="914400" cy="914400"/>
          </a:xfrm>
          <a:prstGeom prst="rect">
            <a:avLst/>
          </a:prstGeom>
        </p:spPr>
      </p:pic>
      <p:pic>
        <p:nvPicPr>
          <p:cNvPr id="32" name="Рисунок 31" descr="Головоломка">
            <a:extLst>
              <a:ext uri="{FF2B5EF4-FFF2-40B4-BE49-F238E27FC236}">
                <a16:creationId xmlns:a16="http://schemas.microsoft.com/office/drawing/2014/main" id="{3A4AB10F-9007-254C-AB67-78E138D39F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3388" y="37914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ПЕРСПЕКТИВЫ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CAMUNDA BPM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5C261-78C8-CD41-97EA-C5EAC899378C}"/>
              </a:ext>
            </a:extLst>
          </p:cNvPr>
          <p:cNvSpPr txBox="1"/>
          <p:nvPr/>
        </p:nvSpPr>
        <p:spPr>
          <a:xfrm>
            <a:off x="1065212" y="150109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Текущая версия: 7.10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B192C-394D-5B4E-8C4F-1946C87A8171}"/>
              </a:ext>
            </a:extLst>
          </p:cNvPr>
          <p:cNvSpPr txBox="1"/>
          <p:nvPr/>
        </p:nvSpPr>
        <p:spPr>
          <a:xfrm>
            <a:off x="1065212" y="2102768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Дорожная карта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BPM:</a:t>
            </a:r>
          </a:p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https://camunda.com/learn/community/#roadmap</a:t>
            </a:r>
            <a:endParaRPr lang="e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2F529-409E-D74C-8CB0-56587CBA348E}"/>
              </a:ext>
            </a:extLst>
          </p:cNvPr>
          <p:cNvSpPr txBox="1"/>
          <p:nvPr/>
        </p:nvSpPr>
        <p:spPr>
          <a:xfrm>
            <a:off x="1065212" y="3321509"/>
            <a:ext cx="7776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Перспективные сценарии использования:</a:t>
            </a: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RPA (Robotic Process Automation)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роботизация рабочих мест и бизнес-процессов, основанная на использовании работников искусственного интеллекта. </a:t>
            </a: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IOT/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Everywhere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применение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сфере интернета вещей.</a:t>
            </a:r>
          </a:p>
        </p:txBody>
      </p:sp>
    </p:spTree>
    <p:extLst>
      <p:ext uri="{BB962C8B-B14F-4D97-AF65-F5344CB8AC3E}">
        <p14:creationId xmlns:p14="http://schemas.microsoft.com/office/powerpoint/2010/main" val="394081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ФАКТЫ О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CAMUNDA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E5CE7D-1926-4343-9A8C-3A481754F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6460" y="1785516"/>
            <a:ext cx="1816100" cy="12573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C85918F-F7C5-C04C-95E0-B3EA44176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3892" y="1772816"/>
            <a:ext cx="2095500" cy="546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C15EB98-B476-F142-B83D-9598055B4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5745" y="4201299"/>
            <a:ext cx="1299900" cy="163078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8E6ADC4-127B-7749-A12D-80D8CA7B61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0434" y="4526384"/>
            <a:ext cx="2697911" cy="1028700"/>
          </a:xfrm>
          <a:prstGeom prst="rect">
            <a:avLst/>
          </a:prstGeom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EF125AF-F0A9-4F45-BC44-42EC6D897C1F}"/>
              </a:ext>
            </a:extLst>
          </p:cNvPr>
          <p:cNvGrpSpPr/>
          <p:nvPr/>
        </p:nvGrpSpPr>
        <p:grpSpPr>
          <a:xfrm>
            <a:off x="4620886" y="1659905"/>
            <a:ext cx="1250950" cy="1844576"/>
            <a:chOff x="4620886" y="1659905"/>
            <a:chExt cx="1250950" cy="1844576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D107E71-560E-D64D-B074-EA6536EDE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20886" y="1659905"/>
              <a:ext cx="1250950" cy="1250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100413-84C4-F84C-B01C-DB5FD8AED42F}"/>
                </a:ext>
              </a:extLst>
            </p:cNvPr>
            <p:cNvSpPr txBox="1"/>
            <p:nvPr/>
          </p:nvSpPr>
          <p:spPr>
            <a:xfrm>
              <a:off x="4620886" y="3042816"/>
              <a:ext cx="1250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Raiffeisen Software</a:t>
              </a:r>
              <a:endParaRPr 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F08C0BF7-B945-7A4E-AC15-90E4A1C0AE76}"/>
              </a:ext>
            </a:extLst>
          </p:cNvPr>
          <p:cNvGrpSpPr/>
          <p:nvPr/>
        </p:nvGrpSpPr>
        <p:grpSpPr>
          <a:xfrm>
            <a:off x="4640822" y="4461036"/>
            <a:ext cx="1473200" cy="1371047"/>
            <a:chOff x="4640822" y="4461036"/>
            <a:chExt cx="1473200" cy="1371047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F47C2EF2-6469-B44E-8BBD-1A410CE8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40822" y="4461036"/>
              <a:ext cx="1473200" cy="10287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13C19A-EC15-6E49-97BF-189ED87BB066}"/>
                </a:ext>
              </a:extLst>
            </p:cNvPr>
            <p:cNvSpPr txBox="1"/>
            <p:nvPr/>
          </p:nvSpPr>
          <p:spPr>
            <a:xfrm>
              <a:off x="4740068" y="5555084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Deutsche Bahn</a:t>
              </a:r>
              <a:endParaRPr 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AB0E5E34-5CA4-3844-BAA1-EBBF437FEBC2}"/>
              </a:ext>
            </a:extLst>
          </p:cNvPr>
          <p:cNvGrpSpPr/>
          <p:nvPr/>
        </p:nvGrpSpPr>
        <p:grpSpPr>
          <a:xfrm>
            <a:off x="1170434" y="3225800"/>
            <a:ext cx="2108200" cy="853491"/>
            <a:chOff x="1170434" y="3225800"/>
            <a:chExt cx="2108200" cy="853491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A7FC7FAB-6EC1-FF4B-93C8-7A5863987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70434" y="3225800"/>
              <a:ext cx="2108200" cy="406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2301AC-0DE8-A44C-8327-848ABAA4CE96}"/>
                </a:ext>
              </a:extLst>
            </p:cNvPr>
            <p:cNvSpPr txBox="1"/>
            <p:nvPr/>
          </p:nvSpPr>
          <p:spPr>
            <a:xfrm>
              <a:off x="1792495" y="3802292"/>
              <a:ext cx="1093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Sberbank CZ</a:t>
              </a:r>
              <a:endParaRPr 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7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ЛИРИЧЕСКОЕ ОТСТУПЛЕНИЕ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69227A-1DFA-8847-AB80-2635B100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56" y="1556792"/>
            <a:ext cx="7748131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WORKSHOP </a:t>
            </a:r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ВВЕДЕНИЕ В 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FBB8B-7521-0B4C-B9A9-530A35AEB0F1}"/>
              </a:ext>
            </a:extLst>
          </p:cNvPr>
          <p:cNvSpPr txBox="1"/>
          <p:nvPr/>
        </p:nvSpPr>
        <p:spPr>
          <a:xfrm>
            <a:off x="1197868" y="1700808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КОНФИГУРАЦИЯ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УСТАНОВКА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JDK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УСТАНОВКА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7.10 BPM TOMCAT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ОБЗОР КОМПОНЕНТОВ СИСТЕМЫ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СОДЕРЖАНИЕ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2" y="1556792"/>
            <a:ext cx="8686801" cy="424847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ТАКОЕ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BPM, BPMN, BPMS?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КАКИЕ РЕШЕНИЯ СУЩЕСТВУЮТ НА РЫНКЕ?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ЧТО ТАКОЕ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BPM?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КОМПОНЕНТЫ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АРХИТЕКТУРА СИСТЕМЫ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СЦЕНАРИИ ИСПОЛЬЗОВАНИЯ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ФАКТЫ О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РАЗВЕРТЫВАНИЕ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STANDALONE PROCESS ENGINE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УСТАНОВКА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MODELER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МОДЕЛИРОВАНИЕ И РАЗВЕРТЫВАНИЕ БИЗНЕС-ПРОЦЕССА</a:t>
            </a:r>
          </a:p>
          <a:p>
            <a:pPr marL="45720" indent="0" algn="just">
              <a:lnSpc>
                <a:spcPts val="1700"/>
              </a:lnSpc>
              <a:buNone/>
            </a:pP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ПЕСОЧНИЦА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F0032-9A0E-9442-B56C-4F54DB862036}"/>
              </a:ext>
            </a:extLst>
          </p:cNvPr>
          <p:cNvSpPr txBox="1"/>
          <p:nvPr/>
        </p:nvSpPr>
        <p:spPr>
          <a:xfrm>
            <a:off x="1065212" y="1700808"/>
            <a:ext cx="80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Конфигурация: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Debian 9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JDK 1.8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Standalone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H2 Database</a:t>
            </a:r>
            <a:endParaRPr 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Установка 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Oracle JDK 1.8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840CB-14AD-5D42-8452-C90CEB6EE33E}"/>
              </a:ext>
            </a:extLst>
          </p:cNvPr>
          <p:cNvSpPr txBox="1"/>
          <p:nvPr/>
        </p:nvSpPr>
        <p:spPr>
          <a:xfrm>
            <a:off x="1065212" y="1844824"/>
            <a:ext cx="9709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425B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Получить ссылку на странице загрузки</a:t>
            </a:r>
            <a:r>
              <a:rPr lang="en-US" sz="1600" b="1" dirty="0">
                <a:solidFill>
                  <a:srgbClr val="425B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sz="1600" b="1" dirty="0">
                <a:solidFill>
                  <a:srgbClr val="425B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предварительно принять лицензионное соглашение):</a:t>
            </a:r>
            <a:endParaRPr lang="en" sz="1600" b="1" dirty="0">
              <a:solidFill>
                <a:srgbClr val="425B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https://www.oracle.com/technetwork/java/javase/downloads/jdk8-downloads-2133151.html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7A1C3-9ECA-284B-917A-3F8D1FB77EC9}"/>
              </a:ext>
            </a:extLst>
          </p:cNvPr>
          <p:cNvSpPr txBox="1"/>
          <p:nvPr/>
        </p:nvSpPr>
        <p:spPr>
          <a:xfrm>
            <a:off x="1022841" y="2808240"/>
            <a:ext cx="9853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 /opt</a:t>
            </a:r>
          </a:p>
          <a:p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wget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--header "Cookie: 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oraclelicense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=accept-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securebackup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-cookie" </a:t>
            </a:r>
          </a:p>
          <a:p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download.oracle.com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otn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-pub/java/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jdk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/8u201-b09/42970487e3af4f5aa5bca3f542482c60/jdk-8u201-linux-x64.tar.gz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D7DB-0BD9-1548-AB76-2172DB84CAA5}"/>
              </a:ext>
            </a:extLst>
          </p:cNvPr>
          <p:cNvSpPr txBox="1"/>
          <p:nvPr/>
        </p:nvSpPr>
        <p:spPr>
          <a:xfrm>
            <a:off x="1058826" y="390289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 -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zxf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jdk-8u201-linux-x64.tar.gz -C /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usr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/lib/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DFBF4-6A6F-244C-9F8B-DB3018481559}"/>
              </a:ext>
            </a:extLst>
          </p:cNvPr>
          <p:cNvSpPr txBox="1"/>
          <p:nvPr/>
        </p:nvSpPr>
        <p:spPr>
          <a:xfrm>
            <a:off x="1065212" y="4823845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update-alternatives --install /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usr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/bin/java java /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usr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/lib/jdk1.8.0_201/bin/java 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42660-177C-CA41-8EB3-2ED7AC51D921}"/>
              </a:ext>
            </a:extLst>
          </p:cNvPr>
          <p:cNvSpPr txBox="1"/>
          <p:nvPr/>
        </p:nvSpPr>
        <p:spPr>
          <a:xfrm>
            <a:off x="1065212" y="5364505"/>
            <a:ext cx="8125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update-alternatives --install /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usr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/bin/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javac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javac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usr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/lib/jdk1.8.0_201/bin/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javac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100 </a:t>
            </a:r>
          </a:p>
          <a:p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C3746-BBF4-6740-BDDD-D6560EBC0F85}"/>
              </a:ext>
            </a:extLst>
          </p:cNvPr>
          <p:cNvSpPr txBox="1"/>
          <p:nvPr/>
        </p:nvSpPr>
        <p:spPr>
          <a:xfrm>
            <a:off x="1125860" y="2429599"/>
            <a:ext cx="728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425B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Скачать и распаковать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E8FB5-AA14-5B49-91CE-AF53CEEC68A7}"/>
              </a:ext>
            </a:extLst>
          </p:cNvPr>
          <p:cNvSpPr txBox="1"/>
          <p:nvPr/>
        </p:nvSpPr>
        <p:spPr>
          <a:xfrm>
            <a:off x="1040549" y="4433066"/>
            <a:ext cx="728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425B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Сменить символическую ссылку на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45407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Развертывание 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</a:t>
            </a:r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Standalone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EDE48-6C86-804B-85BA-3DFE73E35241}"/>
              </a:ext>
            </a:extLst>
          </p:cNvPr>
          <p:cNvSpPr txBox="1"/>
          <p:nvPr/>
        </p:nvSpPr>
        <p:spPr>
          <a:xfrm>
            <a:off x="1065212" y="1772816"/>
            <a:ext cx="654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https://camunda.com/download/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37589-20E8-A049-BD5B-FAE0FA315E70}"/>
              </a:ext>
            </a:extLst>
          </p:cNvPr>
          <p:cNvSpPr txBox="1"/>
          <p:nvPr/>
        </p:nvSpPr>
        <p:spPr>
          <a:xfrm>
            <a:off x="1065212" y="2419147"/>
            <a:ext cx="7405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wget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-O camunda-bpm-tomcat-7.10.0.tar.gz  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https://camunda.org/release/camunda-bpm/tomcat/7.10/camunda-bpm-tomcat-7.10.0.tar.gz?__hstc=252030934.48bd143a05bcd6377ab2d01468408704.1526896213224.1544020387991.1544027937821.27&amp;__hssc=252030934.5.1548438951363&amp;__hsfp=4257730963</a:t>
            </a:r>
            <a:endParaRPr lang="en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mkdir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</a:t>
            </a:r>
            <a:endParaRPr lang="en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 -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zxf</a:t>
            </a:r>
            <a:r>
              <a:rPr lang="e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camunda-bpm-tomcat-7.10.0.tar.gz –C </a:t>
            </a:r>
            <a:r>
              <a:rPr lang="e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</a:t>
            </a:r>
            <a:endParaRPr lang="ru-R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FADCC-1BEC-0D46-89F5-04BD771751B7}"/>
              </a:ext>
            </a:extLst>
          </p:cNvPr>
          <p:cNvSpPr txBox="1"/>
          <p:nvPr/>
        </p:nvSpPr>
        <p:spPr>
          <a:xfrm>
            <a:off x="1065212" y="4727471"/>
            <a:ext cx="574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./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start-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camunda.sh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9EB6D-AA37-FB45-A82F-E18BACA8B9E2}"/>
              </a:ext>
            </a:extLst>
          </p:cNvPr>
          <p:cNvSpPr txBox="1"/>
          <p:nvPr/>
        </p:nvSpPr>
        <p:spPr>
          <a:xfrm>
            <a:off x="1125860" y="5589240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hlinkClick r:id="rId4"/>
              </a:rPr>
              <a:t>http://localhost:8080/camunda-welcome/index.html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771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Моделирование и развертывание процесса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C6BF1-EDAF-C349-B6EE-12F2E076810E}"/>
              </a:ext>
            </a:extLst>
          </p:cNvPr>
          <p:cNvSpPr txBox="1"/>
          <p:nvPr/>
        </p:nvSpPr>
        <p:spPr>
          <a:xfrm>
            <a:off x="1065212" y="1556792"/>
            <a:ext cx="596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Modeler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camunda.com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/download/modeler/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4E879ED-AFC1-3841-AA82-CD43D3CA93DE}"/>
              </a:ext>
            </a:extLst>
          </p:cNvPr>
          <p:cNvSpPr/>
          <p:nvPr/>
        </p:nvSpPr>
        <p:spPr>
          <a:xfrm>
            <a:off x="1098716" y="2881878"/>
            <a:ext cx="4185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://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openweathermap.org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89106-E8ED-8447-9E3E-12D62F8279C0}"/>
              </a:ext>
            </a:extLst>
          </p:cNvPr>
          <p:cNvSpPr txBox="1"/>
          <p:nvPr/>
        </p:nvSpPr>
        <p:spPr>
          <a:xfrm>
            <a:off x="1098716" y="2521838"/>
            <a:ext cx="418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Прогноз погоды (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 API)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0D45-D8CC-D647-91D3-EF19DB43FAC7}"/>
              </a:ext>
            </a:extLst>
          </p:cNvPr>
          <p:cNvSpPr txBox="1"/>
          <p:nvPr/>
        </p:nvSpPr>
        <p:spPr>
          <a:xfrm>
            <a:off x="1098716" y="332050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api.openweathermap.org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/data/2.5/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weather?q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</a:t>
            </a:r>
            <a:r>
              <a:rPr lang="en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Moscow,ru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&amp;appid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</a:t>
            </a:r>
            <a:r>
              <a:rPr lang="en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8a1c6703023c2366117dbba551cf9ed7</a:t>
            </a:r>
            <a:endParaRPr lang="ru-RU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4528C-0385-DB4D-9888-F9F2B2A5A257}"/>
              </a:ext>
            </a:extLst>
          </p:cNvPr>
          <p:cNvSpPr txBox="1"/>
          <p:nvPr/>
        </p:nvSpPr>
        <p:spPr>
          <a:xfrm>
            <a:off x="1269876" y="4149080"/>
            <a:ext cx="6696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Сценарий: 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Получение информации о температуре воздуха в заданном городе, 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Выбор одежды</a:t>
            </a:r>
          </a:p>
          <a:p>
            <a:pPr marL="285750" indent="-285750">
              <a:buFontTx/>
              <a:buChar char="-"/>
            </a:pP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76191-87AC-494B-9474-3E47FADA01B3}"/>
              </a:ext>
            </a:extLst>
          </p:cNvPr>
          <p:cNvSpPr txBox="1"/>
          <p:nvPr/>
        </p:nvSpPr>
        <p:spPr>
          <a:xfrm>
            <a:off x="1341884" y="562640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Moscow,ru</a:t>
            </a:r>
            <a:endParaRPr lang="en-US" dirty="0"/>
          </a:p>
          <a:p>
            <a:r>
              <a:rPr lang="en-US" dirty="0"/>
              <a:t>0 K = -273,15 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64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 Connector / Camunda Spin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4AF61-CFD9-D84F-B11F-7B7BC3604578}"/>
              </a:ext>
            </a:extLst>
          </p:cNvPr>
          <p:cNvSpPr txBox="1"/>
          <p:nvPr/>
        </p:nvSpPr>
        <p:spPr>
          <a:xfrm>
            <a:off x="1269876" y="1628800"/>
            <a:ext cx="4697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task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Implementation: connector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Connector ID: http-connector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parameters: headers, method,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url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 parameters: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statusCode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response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036CA-47CF-F644-9DD1-FD18643A1694}"/>
              </a:ext>
            </a:extLst>
          </p:cNvPr>
          <p:cNvSpPr txBox="1"/>
          <p:nvPr/>
        </p:nvSpPr>
        <p:spPr>
          <a:xfrm>
            <a:off x="1269876" y="3573016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4C837-F01E-A84E-8699-1582C7467E95}"/>
              </a:ext>
            </a:extLst>
          </p:cNvPr>
          <p:cNvSpPr txBox="1"/>
          <p:nvPr/>
        </p:nvSpPr>
        <p:spPr>
          <a:xfrm>
            <a:off x="1341884" y="3942348"/>
            <a:ext cx="669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Camunda Spin: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response.prop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("main").prop("temp").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numberValue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 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52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Скрипты и выражения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4AF61-CFD9-D84F-B11F-7B7BC3604578}"/>
              </a:ext>
            </a:extLst>
          </p:cNvPr>
          <p:cNvSpPr txBox="1"/>
          <p:nvPr/>
        </p:nvSpPr>
        <p:spPr>
          <a:xfrm>
            <a:off x="5662364" y="1734767"/>
            <a:ext cx="40527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Доступные скриптовые языки: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 (out-of-box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JRE)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Groovy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предустановлен)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JRuby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Jython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-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добавить соответствующий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JAR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036CA-47CF-F644-9DD1-FD18643A1694}"/>
              </a:ext>
            </a:extLst>
          </p:cNvPr>
          <p:cNvSpPr txBox="1"/>
          <p:nvPr/>
        </p:nvSpPr>
        <p:spPr>
          <a:xfrm>
            <a:off x="1269876" y="3573016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F750-04EF-AB41-881F-A5CDFB1C8D1D}"/>
              </a:ext>
            </a:extLst>
          </p:cNvPr>
          <p:cNvSpPr txBox="1"/>
          <p:nvPr/>
        </p:nvSpPr>
        <p:spPr>
          <a:xfrm>
            <a:off x="1066159" y="1588156"/>
            <a:ext cx="455304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Языки выражений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/EL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JUEL – Java Unified Expression Language: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Tasks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Sequence flow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Connectors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FEEL – Friendly Enough 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Expression Language: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DMN Input Entries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63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Развертывание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CF4FB-D0F9-0E46-A94C-06F8D5F7F539}"/>
              </a:ext>
            </a:extLst>
          </p:cNvPr>
          <p:cNvSpPr txBox="1"/>
          <p:nvPr/>
        </p:nvSpPr>
        <p:spPr>
          <a:xfrm>
            <a:off x="1065212" y="1916832"/>
            <a:ext cx="783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Endpoint: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http://localhost:8080/engine-rest/deployment/create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6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065212" y="1484784"/>
            <a:ext cx="8917632" cy="489654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r>
              <a:rPr lang="ru-RU" sz="28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БЛАГОДАРИМ ЗА ВНИМАНИЕ!</a:t>
            </a:r>
          </a:p>
          <a:p>
            <a:pPr marL="45720" indent="0" algn="ctr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endParaRPr 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indent="0" algn="ctr">
              <a:buNone/>
            </a:pPr>
            <a:r>
              <a:rPr lang="en-US" sz="12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info@Reunico.com</a:t>
            </a:r>
            <a:r>
              <a:rPr lang="en-US" sz="12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US" sz="12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www.Reunico.com</a:t>
            </a:r>
            <a:r>
              <a:rPr lang="en-US" sz="120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+7 499 653 9195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C4EFE1-7FF3-D049-A76C-E6457319D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94" y="693385"/>
            <a:ext cx="24193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4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/ BPMN / BPMS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83594-00D7-944E-B87F-A20ADEA3A9AB}"/>
              </a:ext>
            </a:extLst>
          </p:cNvPr>
          <p:cNvSpPr txBox="1"/>
          <p:nvPr/>
        </p:nvSpPr>
        <p:spPr>
          <a:xfrm>
            <a:off x="1197868" y="1700808"/>
            <a:ext cx="8280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(Business process management)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Концепция управления организацией, рассматривающая бизнес-процессы, как ресурсы организации, непрерывно адаптируемые к постоянным изменениям, и полагающаяся на такие принципы, как понятность и видимость бизнес-процессов в организации за счет их моделирования с использованием формальных нотаций, использования программного обеспечения моделирования, симуляции, мониторинга и анализа бизнес-процессов, возможность динамического перестроения моделей бизнес-процессов силами участников и средствами программных систем. </a:t>
            </a: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Иначе говоря, BPM отвечает на вопросы какая, где, когда, зачем и как выполняется задача и кто отвечает за ее выполнение. </a:t>
            </a: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/ BPMN / BPMS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947D45-A247-9C4F-B736-05E8D821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48" y="2776970"/>
            <a:ext cx="3284984" cy="3284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C9337-3E43-144E-8264-10DB7FD2915D}"/>
              </a:ext>
            </a:extLst>
          </p:cNvPr>
          <p:cNvSpPr txBox="1"/>
          <p:nvPr/>
        </p:nvSpPr>
        <p:spPr>
          <a:xfrm>
            <a:off x="1065212" y="1556792"/>
            <a:ext cx="3733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Жизненный цикл управления бизнес-процессами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55D43-7533-7548-A32A-D5ED2986AF1C}"/>
              </a:ext>
            </a:extLst>
          </p:cNvPr>
          <p:cNvSpPr txBox="1"/>
          <p:nvPr/>
        </p:nvSpPr>
        <p:spPr>
          <a:xfrm>
            <a:off x="5435252" y="3236373"/>
            <a:ext cx="5250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Проектирование)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Modeling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Моделирование)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Execution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Исполнение)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Monitoring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Мониторинг)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 (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Оптимизация)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Reengineering 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3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Участники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C5A4BB9-91B8-7644-BC41-90E8D3A550F6}"/>
              </a:ext>
            </a:extLst>
          </p:cNvPr>
          <p:cNvSpPr/>
          <p:nvPr/>
        </p:nvSpPr>
        <p:spPr>
          <a:xfrm>
            <a:off x="909836" y="1720840"/>
            <a:ext cx="6092825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OpenSans" panose="020B0606030504020204" pitchFamily="34" charset="0"/>
              </a:rPr>
              <a:t>Участники управления бизнес-процессами: </a:t>
            </a:r>
          </a:p>
          <a:p>
            <a:endParaRPr lang="ru-RU" dirty="0">
              <a:latin typeface="Open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Sans" panose="020B0606030504020204" pitchFamily="34" charset="0"/>
              </a:rPr>
              <a:t>Архитектор процессов — отвечает за описание и проектирование бизнес-процессов.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Sans" panose="020B0606030504020204" pitchFamily="34" charset="0"/>
              </a:rPr>
              <a:t>Процессный аналитик — отвечает за построение, внедрение, мониторинг и оптимизацию бизнес-процессов.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Sans" panose="020B0606030504020204" pitchFamily="34" charset="0"/>
              </a:rPr>
              <a:t>Владелец процесса — отвечает за исполнение бизнес-процесса от начала до конца, в соответствии с определенными целевыми показателями эффективности и в конечном итоге за создание ценности для потребителя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673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Области применения </a:t>
            </a:r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BPM-</a:t>
            </a:r>
            <a:r>
              <a:rPr lang="ru-RU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систем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BDAA1-BFEF-2441-B767-C333E5227E37}"/>
              </a:ext>
            </a:extLst>
          </p:cNvPr>
          <p:cNvSpPr txBox="1"/>
          <p:nvPr/>
        </p:nvSpPr>
        <p:spPr>
          <a:xfrm>
            <a:off x="1065212" y="1484784"/>
            <a:ext cx="5605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Везде, где бизнес-процессы: </a:t>
            </a: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Описаны и формализованы, прозрачны, упорядочены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Используют несколько информационных систем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процессе задействованы несколько участников </a:t>
            </a: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D06FE3-A96B-0248-BC02-216D9CDD2302}"/>
              </a:ext>
            </a:extLst>
          </p:cNvPr>
          <p:cNvSpPr/>
          <p:nvPr/>
        </p:nvSpPr>
        <p:spPr>
          <a:xfrm>
            <a:off x="1069859" y="3849175"/>
            <a:ext cx="6092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OpenSans" panose="020B0606030504020204" pitchFamily="34" charset="0"/>
              </a:rPr>
              <a:t>Отрасли: </a:t>
            </a:r>
          </a:p>
          <a:p>
            <a:endParaRPr lang="ru-RU" dirty="0"/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Sans" panose="020B0606030504020204" pitchFamily="34" charset="0"/>
              </a:rPr>
              <a:t>Торговля (оптовая, интернет-магазины)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Sans" panose="020B0606030504020204" pitchFamily="34" charset="0"/>
              </a:rPr>
              <a:t>Банки и финансы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Sans" panose="020B0606030504020204" pitchFamily="34" charset="0"/>
              </a:rPr>
              <a:t>Страхование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Sans" panose="020B0606030504020204" pitchFamily="34" charset="0"/>
              </a:rPr>
              <a:t>Сфера услуг </a:t>
            </a:r>
            <a:endParaRPr lang="ru-RU" dirty="0"/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Sans" panose="020B0606030504020204" pitchFamily="34" charset="0"/>
              </a:rPr>
              <a:t>Производство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latin typeface="OpenSans" panose="020B0606030504020204" pitchFamily="34" charset="0"/>
              </a:rPr>
              <a:t>Телекоммуникации и т.д. 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053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/ BPMN / BPMS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83594-00D7-944E-B87F-A20ADEA3A9AB}"/>
              </a:ext>
            </a:extLst>
          </p:cNvPr>
          <p:cNvSpPr txBox="1"/>
          <p:nvPr/>
        </p:nvSpPr>
        <p:spPr>
          <a:xfrm>
            <a:off x="1197868" y="1700808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BPMS (Business Process Management System)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программное обеспечение, обеспечивающее прикладную реализацию концепции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BPM.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CA4C4-79F2-8D43-9CB4-FEEA740029AB}"/>
              </a:ext>
            </a:extLst>
          </p:cNvPr>
          <p:cNvSpPr txBox="1"/>
          <p:nvPr/>
        </p:nvSpPr>
        <p:spPr>
          <a:xfrm>
            <a:off x="1527584" y="5157192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Нотации моделирования бизнес-процессов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978B01-B7B5-4140-80D4-C34ED6E1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2950039"/>
            <a:ext cx="2662684" cy="1253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20CC42-2804-B74E-A559-D24622EEC44F}"/>
              </a:ext>
            </a:extLst>
          </p:cNvPr>
          <p:cNvSpPr txBox="1"/>
          <p:nvPr/>
        </p:nvSpPr>
        <p:spPr>
          <a:xfrm>
            <a:off x="1017042" y="4234417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Management Group (OMG)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917B8-032E-9147-BAE0-EC2A847C43A9}"/>
              </a:ext>
            </a:extLst>
          </p:cNvPr>
          <p:cNvSpPr txBox="1"/>
          <p:nvPr/>
        </p:nvSpPr>
        <p:spPr>
          <a:xfrm>
            <a:off x="4047864" y="3176443"/>
            <a:ext cx="29523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EPC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(Event-driven process chain)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EEE92-B3CB-9A4F-99FD-8C64CCB7A4FF}"/>
              </a:ext>
            </a:extLst>
          </p:cNvPr>
          <p:cNvSpPr txBox="1"/>
          <p:nvPr/>
        </p:nvSpPr>
        <p:spPr>
          <a:xfrm>
            <a:off x="7462564" y="3176443"/>
            <a:ext cx="29523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IDEF0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ru-R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Методология функционального моделирования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065212" y="692696"/>
            <a:ext cx="8917632" cy="57606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71A2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 / BPMN / BPMS</a:t>
            </a:r>
            <a:endParaRPr lang="ru-RU" sz="2800" b="0" dirty="0">
              <a:solidFill>
                <a:srgbClr val="71A2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83594-00D7-944E-B87F-A20ADEA3A9AB}"/>
              </a:ext>
            </a:extLst>
          </p:cNvPr>
          <p:cNvSpPr txBox="1"/>
          <p:nvPr/>
        </p:nvSpPr>
        <p:spPr>
          <a:xfrm>
            <a:off x="1197868" y="1700808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 (Business Process Modeling Notation)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нотация (система графических обозначений и их описание в формате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XML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бизнес-процесса.</a:t>
            </a:r>
          </a:p>
          <a:p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978B01-B7B5-4140-80D4-C34ED6E1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2950039"/>
            <a:ext cx="2662684" cy="1253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20CC42-2804-B74E-A559-D24622EEC44F}"/>
              </a:ext>
            </a:extLst>
          </p:cNvPr>
          <p:cNvSpPr txBox="1"/>
          <p:nvPr/>
        </p:nvSpPr>
        <p:spPr>
          <a:xfrm>
            <a:off x="1017042" y="4234417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Management Group (OMG)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689D3-0C06-F546-99F8-788836C24181}"/>
              </a:ext>
            </a:extLst>
          </p:cNvPr>
          <p:cNvSpPr txBox="1"/>
          <p:nvPr/>
        </p:nvSpPr>
        <p:spPr>
          <a:xfrm>
            <a:off x="3907905" y="3576553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Текущая версия: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BPMN 2.0 (2.0.2 –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Январь 2014)</a:t>
            </a:r>
          </a:p>
        </p:txBody>
      </p:sp>
    </p:spTree>
    <p:extLst>
      <p:ext uri="{BB962C8B-B14F-4D97-AF65-F5344CB8AC3E}">
        <p14:creationId xmlns:p14="http://schemas.microsoft.com/office/powerpoint/2010/main" val="35802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онтрастная деловая презентация (широкоэкранный формат)" id="{07F06E2C-54A0-433A-82D5-C9884EA3A798}" vid="{1AE070BF-6050-466C-AF15-74B320A8872E}"/>
    </a:ext>
  </a:extLst>
</a:theme>
</file>

<file path=ppt/theme/theme2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Рабочий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Рабочий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Reunico2016</Template>
  <TotalTime>0</TotalTime>
  <Words>1571</Words>
  <Application>Microsoft Macintosh PowerPoint</Application>
  <PresentationFormat>Произвольный</PresentationFormat>
  <Paragraphs>261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3" baseType="lpstr">
      <vt:lpstr>Arial</vt:lpstr>
      <vt:lpstr>Franklin Gothic Medium</vt:lpstr>
      <vt:lpstr>Open Sans</vt:lpstr>
      <vt:lpstr>OpenSans</vt:lpstr>
      <vt:lpstr>Wingdings</vt:lpstr>
      <vt:lpstr>Business Contrast 16x9</vt:lpstr>
      <vt:lpstr>Camunda BPM</vt:lpstr>
      <vt:lpstr>Презентация PowerPoint</vt:lpstr>
      <vt:lpstr>СОДЕРЖАНИЕ</vt:lpstr>
      <vt:lpstr>BPM / BPMN / BPMS</vt:lpstr>
      <vt:lpstr>BPM / BPMN / BPMS</vt:lpstr>
      <vt:lpstr>Участники</vt:lpstr>
      <vt:lpstr>Области применения BPM-систем</vt:lpstr>
      <vt:lpstr>BPM / BPMN / BPMS</vt:lpstr>
      <vt:lpstr>BPM / BPMN / BPMS</vt:lpstr>
      <vt:lpstr>BPM / BPMN / BPMS</vt:lpstr>
      <vt:lpstr>Существующие решения</vt:lpstr>
      <vt:lpstr>Существующие решения</vt:lpstr>
      <vt:lpstr>Существующие решения</vt:lpstr>
      <vt:lpstr>Существующие решения</vt:lpstr>
      <vt:lpstr>ЧТО ТАКОЕ  CAMUNDA BPM?</vt:lpstr>
      <vt:lpstr>КОМПОНЕНТЫ СИСТЕМЫ (COMMUNITY)</vt:lpstr>
      <vt:lpstr>КОМПОНЕНТЫ СИСТЕМЫ (COMMUNITY)</vt:lpstr>
      <vt:lpstr>КОМПОНЕНТЫ СИСТЕМЫ (ENTERPRISE)</vt:lpstr>
      <vt:lpstr>КОМПОНЕНТЫ СИСТЕМЫ (ENTERPRISE)</vt:lpstr>
      <vt:lpstr>CAMUNDA OPTIMIZE</vt:lpstr>
      <vt:lpstr>СПОСОБЫ ИМПЛЕМЕНТАЦИИ</vt:lpstr>
      <vt:lpstr>СПОСОБЫ ИМПЛЕМЕНТАЦИИ</vt:lpstr>
      <vt:lpstr>СПОСОБЫ ИМПЛЕМЕНТАЦИИ</vt:lpstr>
      <vt:lpstr>ТРЕБОВАНИЯ К СОВМЕСТИМОСТИ</vt:lpstr>
      <vt:lpstr>СЦЕНАРИИ ПРИМЕНЕНИЯ CAMUNDA</vt:lpstr>
      <vt:lpstr>ПЕРСПЕКТИВЫ CAMUNDA BPM</vt:lpstr>
      <vt:lpstr>ФАКТЫ О CAMUNDA</vt:lpstr>
      <vt:lpstr>ЛИРИЧЕСКОЕ ОТСТУПЛЕНИЕ</vt:lpstr>
      <vt:lpstr>WORKSHOP ВВЕДЕНИЕ В CAMUNDA</vt:lpstr>
      <vt:lpstr>ПЕСОЧНИЦА</vt:lpstr>
      <vt:lpstr>Установка Oracle JDK 1.8</vt:lpstr>
      <vt:lpstr>Развертывание Camunda Standalone</vt:lpstr>
      <vt:lpstr>Моделирование и развертывание процесса</vt:lpstr>
      <vt:lpstr>HTTP Connector / Camunda Spin</vt:lpstr>
      <vt:lpstr>Скрипты и выражения</vt:lpstr>
      <vt:lpstr>Развертывание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2016-01-20T09:09:37Z</dcterms:created>
  <dcterms:modified xsi:type="dcterms:W3CDTF">2019-01-25T20:19:46Z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